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258" r:id="rId4"/>
    <p:sldId id="260" r:id="rId5"/>
    <p:sldId id="261" r:id="rId6"/>
    <p:sldId id="287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74" r:id="rId15"/>
    <p:sldId id="275" r:id="rId16"/>
    <p:sldId id="268" r:id="rId17"/>
    <p:sldId id="288" r:id="rId18"/>
    <p:sldId id="289" r:id="rId19"/>
    <p:sldId id="290" r:id="rId20"/>
    <p:sldId id="291" r:id="rId21"/>
    <p:sldId id="294" r:id="rId22"/>
    <p:sldId id="292" r:id="rId23"/>
    <p:sldId id="295" r:id="rId24"/>
    <p:sldId id="293" r:id="rId25"/>
    <p:sldId id="269" r:id="rId26"/>
    <p:sldId id="278" r:id="rId27"/>
    <p:sldId id="279" r:id="rId28"/>
    <p:sldId id="280" r:id="rId29"/>
    <p:sldId id="281" r:id="rId30"/>
    <p:sldId id="270" r:id="rId31"/>
    <p:sldId id="272" r:id="rId32"/>
    <p:sldId id="296" r:id="rId33"/>
    <p:sldId id="297" r:id="rId34"/>
    <p:sldId id="298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7947F7"/>
    <a:srgbClr val="FFFFFF"/>
    <a:srgbClr val="FFA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4660"/>
  </p:normalViewPr>
  <p:slideViewPr>
    <p:cSldViewPr>
      <p:cViewPr varScale="1">
        <p:scale>
          <a:sx n="109" d="100"/>
          <a:sy n="109" d="100"/>
        </p:scale>
        <p:origin x="196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D47C85-6052-4AC8-8DAE-B417F128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9BC80-4E7A-4C79-9D6C-344451E146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AE6D-9178-49FF-BDDC-39F971B4C583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138F91-B55A-41B1-9492-B06363A159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B775FE-C985-420C-8BC8-522803734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6FE62-7EAD-4031-914C-5413238966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933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5AF2-440E-403F-A94F-915C1D2050B2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81241-CE4D-4E67-A8AB-FB1F0A883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1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6FDB5DE-AD6D-4FA1-9BD6-1FCA0D10370A}" type="datetimeFigureOut">
              <a:rPr lang="ko-KR" altLang="en-US" smtClean="0"/>
              <a:t>2021-09-29</a:t>
            </a:fld>
            <a:endParaRPr lang="ko-KR" altLang="en-US"/>
          </a:p>
        </p:txBody>
      </p:sp>
      <p:pic>
        <p:nvPicPr>
          <p:cNvPr id="11" name="그림 10" descr="경북산업직업전문학교-로고.png">
            <a:extLst>
              <a:ext uri="{FF2B5EF4-FFF2-40B4-BE49-F238E27FC236}">
                <a16:creationId xmlns:a16="http://schemas.microsoft.com/office/drawing/2014/main" id="{EAE7DA56-63A4-48B6-AF53-60AF0229DFD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/>
          <a:srcRect t="37395" b="37395"/>
          <a:stretch>
            <a:fillRect/>
          </a:stretch>
        </p:blipFill>
        <p:spPr>
          <a:xfrm>
            <a:off x="6444208" y="44624"/>
            <a:ext cx="1934321" cy="2799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html-css-js.com/css/generator/text-shadow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tion.blog.naver.com/BlogHome.naver?directoryNo=17&amp;currentPage=1&amp;groupId=0" TargetMode="External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dongjoonleedj.github.io/TypeYourRepositoryName/Standard_Web_Pag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화면 구현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19067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테두리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border</a:t>
            </a:r>
          </a:p>
          <a:p>
            <a:pPr lvl="1"/>
            <a:r>
              <a:rPr lang="ko-KR" altLang="en-US" sz="1800" dirty="0"/>
              <a:t>한 번에 모든 분면에 속성을 줄 수도 있고 일부분만 속성 설정도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F59B9-88C5-4EFB-BCE9-FAD95FB7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" y="2360723"/>
            <a:ext cx="2379421" cy="1639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B0F8B0-9536-4048-893E-26C2BCE0C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2" y="4178451"/>
            <a:ext cx="2898533" cy="581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7CBB6C-4C2B-4FD3-B7A8-323FC6B3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071953"/>
            <a:ext cx="3498730" cy="816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A26591-CF82-427F-B242-1013D86CD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016" y="2854783"/>
            <a:ext cx="3312368" cy="7654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A26CD1-1EF0-4D20-A645-E7551F9B0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524" y="5009397"/>
            <a:ext cx="3341488" cy="773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5188AB-AB44-474D-ADED-224700875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997" y="5932540"/>
            <a:ext cx="3333348" cy="8159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1DD454-E1E1-4615-AC90-26DC29313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81" y="6076246"/>
            <a:ext cx="2372056" cy="5048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F7C624-4DF7-4180-9977-D3259BDCD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2" y="5118917"/>
            <a:ext cx="408679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3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배경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background </a:t>
            </a:r>
            <a:r>
              <a:rPr lang="ko-KR" altLang="en-US" sz="2000" dirty="0"/>
              <a:t>혹은 </a:t>
            </a:r>
            <a:r>
              <a:rPr lang="en-US" altLang="ko-KR" sz="2000" dirty="0"/>
              <a:t>background-image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43DBC5-5101-4656-8DB8-9FFC8D2D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0" y="2178418"/>
            <a:ext cx="4136437" cy="2016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C4E8C3-2B7F-43A8-93BC-D6B8145D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237" y="2325200"/>
            <a:ext cx="4136437" cy="1675300"/>
          </a:xfrm>
          <a:prstGeom prst="rect">
            <a:avLst/>
          </a:prstGeom>
        </p:spPr>
      </p:pic>
      <p:pic>
        <p:nvPicPr>
          <p:cNvPr id="11" name="그림 10" descr="텍스트, 흐린이(가) 표시된 사진&#10;&#10;자동 생성된 설명">
            <a:extLst>
              <a:ext uri="{FF2B5EF4-FFF2-40B4-BE49-F238E27FC236}">
                <a16:creationId xmlns:a16="http://schemas.microsoft.com/office/drawing/2014/main" id="{F9C335B1-801F-409A-BF93-DC0531D90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75439"/>
            <a:ext cx="6660232" cy="888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7025C0-671D-4D8F-AE7F-0AAA255765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596095"/>
            <a:ext cx="6660232" cy="8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배경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이미지 반복 여부 및 위치 조정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8A7CD-7DD1-4A84-A414-0A88A0F6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6442426" cy="26391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671763-E7F6-4AE8-87BA-F201930C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72" y="4834108"/>
            <a:ext cx="5626274" cy="20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Font </a:t>
            </a:r>
            <a:r>
              <a:rPr lang="ko-KR" altLang="en-US" sz="2000" dirty="0"/>
              <a:t>및 글자 크기 등 조절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685C2-385D-4846-B64A-6D14C880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1" y="2276872"/>
            <a:ext cx="4999920" cy="2304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30F70F-7B40-416C-96C4-8FAC5D7D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63" y="2800894"/>
            <a:ext cx="2664296" cy="17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다양한 폰트 스타일 및 텍스트 정렬 지정 가능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E979BD-E80F-48D2-9EDC-7C14B5F0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4622"/>
            <a:ext cx="6144482" cy="1533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D19555-1B49-4C7A-BA75-62E6340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3" y="4293096"/>
            <a:ext cx="7017254" cy="15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수직 정렬을 하기 위해서는 </a:t>
            </a:r>
            <a:r>
              <a:rPr lang="en-US" altLang="ko-KR" sz="2000" dirty="0"/>
              <a:t>heigh</a:t>
            </a:r>
            <a:r>
              <a:rPr lang="ko-KR" altLang="en-US" sz="2000" dirty="0"/>
              <a:t>와 </a:t>
            </a:r>
            <a:r>
              <a:rPr lang="en-US" altLang="ko-KR" sz="2000" dirty="0"/>
              <a:t>line-height </a:t>
            </a:r>
            <a:r>
              <a:rPr lang="ko-KR" altLang="en-US" sz="2000" dirty="0"/>
              <a:t>속성을 동일하게 설정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F6BF7-0622-44FC-80D7-890D757E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0" y="2587816"/>
            <a:ext cx="4285284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4FE176-25AE-46F2-B20F-249B1DB0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80" y="5517232"/>
            <a:ext cx="8075240" cy="785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9AA23C-05EF-4DC2-AAF8-565D83631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020042"/>
            <a:ext cx="270547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웹</a:t>
            </a:r>
            <a:r>
              <a:rPr lang="en-US" altLang="ko-KR" sz="2000" dirty="0"/>
              <a:t>, </a:t>
            </a:r>
            <a:r>
              <a:rPr lang="ko-KR" altLang="en-US" sz="2000" dirty="0"/>
              <a:t>컴퓨터 프로그램에서의 좌표계는 데카르트 좌표계와 다름</a:t>
            </a:r>
            <a:endParaRPr lang="en-US" altLang="ko-KR" sz="2000" dirty="0"/>
          </a:p>
          <a:p>
            <a:pPr lvl="1"/>
            <a:r>
              <a:rPr lang="ko-KR" altLang="en-US" sz="1800" dirty="0"/>
              <a:t>데카르트 좌표계 </a:t>
            </a:r>
            <a:r>
              <a:rPr lang="en-US" altLang="ko-KR" sz="1800" dirty="0"/>
              <a:t>: </a:t>
            </a:r>
            <a:r>
              <a:rPr lang="ko-KR" altLang="en-US" sz="1800" dirty="0"/>
              <a:t>일반적인 수학에서 사용되는 좌표계로써</a:t>
            </a:r>
            <a:r>
              <a:rPr lang="en-US" altLang="ko-KR" sz="1800" dirty="0"/>
              <a:t>, </a:t>
            </a:r>
            <a:r>
              <a:rPr lang="ko-KR" altLang="en-US" sz="1800" dirty="0"/>
              <a:t>정 가운데를 원점으로 봄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A37E0F-665F-4038-AE0D-147FF87F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60" y="2651355"/>
            <a:ext cx="5256584" cy="4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static</a:t>
            </a:r>
          </a:p>
          <a:p>
            <a:pPr lvl="1"/>
            <a:r>
              <a:rPr lang="ko-KR" altLang="en-US" sz="1800" dirty="0"/>
              <a:t>기본으로 적용되는 값으로써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위치값이</a:t>
            </a:r>
            <a:r>
              <a:rPr lang="ko-KR" altLang="en-US" sz="1800" dirty="0"/>
              <a:t> 적용되지 않음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51BD0D-8FC8-4116-848A-14FD15B7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80928"/>
            <a:ext cx="3705969" cy="35283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D0C148-E950-46FD-8CB5-85737184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2872408"/>
            <a:ext cx="1518365" cy="35283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762809-7728-4874-B129-E1CDE4E2F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365104"/>
            <a:ext cx="3277057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relative</a:t>
            </a:r>
          </a:p>
          <a:p>
            <a:pPr lvl="1"/>
            <a:r>
              <a:rPr lang="ko-KR" altLang="en-US" sz="1800" dirty="0"/>
              <a:t>원래 있어야 하는 위치를 기준으로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BE9174-8670-4709-BE3C-3702AB5A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420888"/>
            <a:ext cx="1933967" cy="36885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20888"/>
            <a:ext cx="1428949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9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</a:t>
            </a:r>
            <a:r>
              <a:rPr lang="en-US" altLang="ko-KR" sz="2000" dirty="0" smtClean="0"/>
              <a:t>ixed</a:t>
            </a:r>
          </a:p>
          <a:p>
            <a:pPr lvl="1"/>
            <a:r>
              <a:rPr lang="ko-KR" altLang="en-US" sz="1800" dirty="0" smtClean="0"/>
              <a:t>절대 좌표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다른 </a:t>
            </a:r>
            <a:r>
              <a:rPr lang="ko-KR" altLang="en-US" sz="1800" dirty="0" err="1" smtClean="0"/>
              <a:t>태그들간의</a:t>
            </a:r>
            <a:r>
              <a:rPr lang="ko-KR" altLang="en-US" sz="1800" dirty="0" smtClean="0"/>
              <a:t> 관계 고려하지 않음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068960"/>
            <a:ext cx="2143424" cy="2067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6" y="2530788"/>
            <a:ext cx="328658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7427168" cy="514116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CSS3 </a:t>
            </a:r>
            <a:r>
              <a:rPr lang="ko-KR" altLang="en-US" sz="2000" dirty="0">
                <a:latin typeface="Consolas" panose="020B0609020204030204" pitchFamily="49" charset="0"/>
              </a:rPr>
              <a:t>스타일 속성 기본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스타일 속성 공부 자료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>
                <a:latin typeface="Consolas" panose="020B0609020204030204" pitchFamily="49" charset="0"/>
              </a:rPr>
              <a:t>CSS3</a:t>
            </a:r>
            <a:r>
              <a:rPr lang="ko-KR" altLang="en-US" sz="1800" dirty="0">
                <a:latin typeface="Consolas" panose="020B0609020204030204" pitchFamily="49" charset="0"/>
              </a:rPr>
              <a:t> 단위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가시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박스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테두리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배경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폰트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위치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>
                <a:latin typeface="Consolas" panose="020B0609020204030204" pitchFamily="49" charset="0"/>
              </a:rPr>
              <a:t>float </a:t>
            </a:r>
            <a:r>
              <a:rPr lang="ko-KR" altLang="en-US" sz="1800" dirty="0">
                <a:latin typeface="Consolas" panose="020B0609020204030204" pitchFamily="49" charset="0"/>
              </a:rPr>
              <a:t>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 err="1">
                <a:latin typeface="Consolas" panose="020B0609020204030204" pitchFamily="49" charset="0"/>
              </a:rPr>
              <a:t>clear:both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 err="1" smtClean="0">
                <a:latin typeface="Consolas" panose="020B0609020204030204" pitchFamily="49" charset="0"/>
              </a:rPr>
              <a:t>그림자속성</a:t>
            </a:r>
            <a:endParaRPr lang="en-US" altLang="ko-KR" sz="1800" dirty="0" smtClean="0"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latin typeface="Consolas" panose="020B0609020204030204" pitchFamily="49" charset="0"/>
              </a:rPr>
              <a:t>CSS3 </a:t>
            </a:r>
            <a:r>
              <a:rPr lang="ko-KR" altLang="en-US" sz="2000" dirty="0" err="1" smtClean="0">
                <a:latin typeface="Consolas" panose="020B0609020204030204" pitchFamily="49" charset="0"/>
              </a:rPr>
              <a:t>선택자</a:t>
            </a:r>
            <a:r>
              <a:rPr lang="ko-KR" altLang="en-US" sz="2000" dirty="0" smtClean="0">
                <a:latin typeface="Consolas" panose="020B0609020204030204" pitchFamily="49" charset="0"/>
              </a:rPr>
              <a:t> 및 스타일을 응용한 웹 표준 웹 페이지</a:t>
            </a:r>
            <a:endParaRPr lang="en-US" altLang="ko-KR" sz="2000" dirty="0" smtClean="0">
              <a:latin typeface="Consolas" panose="020B0609020204030204" pitchFamily="49" charset="0"/>
            </a:endParaRPr>
          </a:p>
          <a:p>
            <a:endParaRPr lang="en-US" altLang="ko-K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9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absolute</a:t>
            </a:r>
            <a:endParaRPr lang="en-US" altLang="ko-KR" sz="1800" dirty="0"/>
          </a:p>
          <a:p>
            <a:pPr lvl="1"/>
            <a:r>
              <a:rPr lang="ko-KR" altLang="en-US" sz="1800" dirty="0"/>
              <a:t>부모 태그 안에서 절대 좌표</a:t>
            </a:r>
            <a:endParaRPr lang="en-US" altLang="ko-KR" sz="1800" dirty="0" smtClean="0"/>
          </a:p>
          <a:p>
            <a:pPr lvl="1"/>
            <a:r>
              <a:rPr lang="ko-KR" altLang="en-US" sz="1800" dirty="0" smtClean="0">
                <a:solidFill>
                  <a:srgbClr val="FF0000"/>
                </a:solidFill>
              </a:rPr>
              <a:t>부모 태그</a:t>
            </a:r>
            <a:r>
              <a:rPr lang="ko-KR" altLang="en-US" sz="1800" dirty="0">
                <a:solidFill>
                  <a:srgbClr val="FF0000"/>
                </a:solidFill>
              </a:rPr>
              <a:t>의</a:t>
            </a:r>
            <a:r>
              <a:rPr lang="ko-KR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position </a:t>
            </a:r>
            <a:r>
              <a:rPr lang="ko-KR" altLang="en-US" sz="1800" dirty="0" smtClean="0">
                <a:solidFill>
                  <a:srgbClr val="FF0000"/>
                </a:solidFill>
              </a:rPr>
              <a:t>속성이 </a:t>
            </a:r>
            <a:r>
              <a:rPr lang="en-US" altLang="ko-KR" sz="1800" dirty="0" smtClean="0">
                <a:solidFill>
                  <a:srgbClr val="FF0000"/>
                </a:solidFill>
              </a:rPr>
              <a:t>static</a:t>
            </a:r>
            <a:r>
              <a:rPr lang="ko-KR" altLang="en-US" sz="1800" dirty="0" smtClean="0">
                <a:solidFill>
                  <a:srgbClr val="FF0000"/>
                </a:solidFill>
              </a:rPr>
              <a:t>일 경우</a:t>
            </a:r>
            <a:r>
              <a:rPr lang="en-US" altLang="ko-KR" sz="1800" dirty="0" smtClean="0">
                <a:solidFill>
                  <a:srgbClr val="FF0000"/>
                </a:solidFill>
              </a:rPr>
              <a:t>(=</a:t>
            </a:r>
            <a:r>
              <a:rPr lang="ko-KR" altLang="en-US" sz="1800" dirty="0" smtClean="0">
                <a:solidFill>
                  <a:srgbClr val="FF0000"/>
                </a:solidFill>
              </a:rPr>
              <a:t>기본</a:t>
            </a:r>
            <a:r>
              <a:rPr lang="en-US" altLang="ko-KR" sz="1800" dirty="0" smtClean="0">
                <a:solidFill>
                  <a:srgbClr val="FF0000"/>
                </a:solidFill>
              </a:rPr>
              <a:t>) fixed</a:t>
            </a:r>
            <a:r>
              <a:rPr lang="ko-KR" altLang="en-US" sz="1800" dirty="0" smtClean="0">
                <a:solidFill>
                  <a:srgbClr val="FF0000"/>
                </a:solidFill>
              </a:rPr>
              <a:t>와 동일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839835"/>
            <a:ext cx="1878929" cy="356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41077"/>
            <a:ext cx="3220707" cy="1994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157192"/>
            <a:ext cx="3178696" cy="8580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5028" y="2905827"/>
            <a:ext cx="138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ixed</a:t>
            </a:r>
            <a:r>
              <a:rPr lang="ko-KR" altLang="en-US" dirty="0" smtClean="0"/>
              <a:t>와 동일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1471" y="4566187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부모 태그</a:t>
            </a:r>
            <a:endParaRPr lang="en-US" altLang="ko-KR" dirty="0" smtClean="0"/>
          </a:p>
          <a:p>
            <a:r>
              <a:rPr lang="ko-KR" altLang="en-US" dirty="0" smtClean="0"/>
              <a:t>안에서 위치 잡음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2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z-index</a:t>
            </a:r>
          </a:p>
          <a:p>
            <a:pPr lvl="1"/>
            <a:r>
              <a:rPr lang="ko-KR" altLang="en-US" sz="1800" dirty="0" smtClean="0"/>
              <a:t>값이 크면 위로 </a:t>
            </a:r>
            <a:r>
              <a:rPr lang="ko-KR" altLang="en-US" sz="1800" dirty="0" smtClean="0"/>
              <a:t>정렬됨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단</a:t>
            </a:r>
            <a:r>
              <a:rPr lang="en-US" altLang="ko-KR" sz="1800" dirty="0" smtClean="0"/>
              <a:t>, position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이면 적용되지 않음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33" y="3008444"/>
            <a:ext cx="3274774" cy="27248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437270"/>
            <a:ext cx="1886213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position </a:t>
            </a:r>
            <a:r>
              <a:rPr lang="ko-KR" altLang="en-US" sz="2000" dirty="0"/>
              <a:t>관련 </a:t>
            </a:r>
            <a:r>
              <a:rPr lang="ko-KR" altLang="en-US" sz="2000" dirty="0" smtClean="0"/>
              <a:t>공식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부모 태그와 자식 태그의 위치가 중복될 때 사용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부모 태그에 높이 값을 설정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자손 태그의 </a:t>
            </a:r>
            <a:r>
              <a:rPr lang="en-US" altLang="ko-KR" sz="1800" dirty="0" smtClean="0"/>
              <a:t>position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absolute </a:t>
            </a:r>
            <a:r>
              <a:rPr lang="ko-KR" altLang="en-US" sz="1800" dirty="0" smtClean="0"/>
              <a:t>값이면 부모 태그의 </a:t>
            </a:r>
            <a:r>
              <a:rPr lang="en-US" altLang="ko-KR" sz="1800" dirty="0" smtClean="0"/>
              <a:t>position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이</a:t>
            </a:r>
            <a:endParaRPr lang="en-US" altLang="ko-KR" sz="1800" dirty="0" smtClean="0"/>
          </a:p>
          <a:p>
            <a:pPr marL="411480" lvl="1" indent="0">
              <a:buNone/>
            </a:pPr>
            <a:r>
              <a:rPr lang="ko-KR" altLang="en-US" sz="1800" dirty="0" smtClean="0"/>
              <a:t>아니어야 함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o</a:t>
            </a:r>
            <a:r>
              <a:rPr lang="en-US" altLang="ko-KR" sz="1800" dirty="0" smtClean="0"/>
              <a:t>verflow :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hidden</a:t>
            </a:r>
            <a:r>
              <a:rPr lang="ko-KR" altLang="en-US" sz="1800" dirty="0" smtClean="0"/>
              <a:t>으로 설정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overflow : </a:t>
            </a:r>
            <a:r>
              <a:rPr lang="ko-KR" altLang="en-US" sz="1600" dirty="0" smtClean="0"/>
              <a:t>설정한 값보다 자손 태그의 내용이 많을 경우 어떻게 처리할지 설정</a:t>
            </a:r>
            <a:endParaRPr lang="en-US" altLang="ko-KR" sz="1600" dirty="0" smtClean="0"/>
          </a:p>
          <a:p>
            <a:pPr lvl="3"/>
            <a:r>
              <a:rPr lang="en-US" altLang="ko-KR" sz="1400" dirty="0"/>
              <a:t>h</a:t>
            </a:r>
            <a:r>
              <a:rPr lang="en-US" altLang="ko-KR" sz="1400" dirty="0" smtClean="0"/>
              <a:t>idden : </a:t>
            </a:r>
            <a:r>
              <a:rPr lang="ko-KR" altLang="en-US" sz="1400" dirty="0" smtClean="0"/>
              <a:t>감춤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Scroll : </a:t>
            </a:r>
            <a:r>
              <a:rPr lang="ko-KR" altLang="en-US" sz="1400" dirty="0" smtClean="0"/>
              <a:t>스크롤 형태로 표현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198886"/>
            <a:ext cx="3347864" cy="16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39" y="4077072"/>
            <a:ext cx="3507361" cy="2056326"/>
          </a:xfrm>
          <a:prstGeom prst="rect">
            <a:avLst/>
          </a:prstGeom>
        </p:spPr>
      </p:pic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C74531D2-9087-47EA-999F-1E3A0140FBB7}"/>
              </a:ext>
            </a:extLst>
          </p:cNvPr>
          <p:cNvSpPr/>
          <p:nvPr/>
        </p:nvSpPr>
        <p:spPr>
          <a:xfrm>
            <a:off x="3862571" y="4329843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5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position </a:t>
            </a:r>
            <a:r>
              <a:rPr lang="ko-KR" altLang="en-US" sz="2000" dirty="0" smtClean="0"/>
              <a:t>관련 공식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부모 태그와 자식 태그의 위치가 중복될 때 사용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부모 태그에 높이 값을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자손 태그의 </a:t>
            </a:r>
            <a:r>
              <a:rPr lang="en-US" altLang="ko-KR" sz="1800" dirty="0"/>
              <a:t>position</a:t>
            </a:r>
            <a:r>
              <a:rPr lang="ko-KR" altLang="en-US" sz="1800" dirty="0"/>
              <a:t>이 </a:t>
            </a:r>
            <a:r>
              <a:rPr lang="en-US" altLang="ko-KR" sz="1800" dirty="0"/>
              <a:t>absolute </a:t>
            </a:r>
            <a:r>
              <a:rPr lang="ko-KR" altLang="en-US" sz="1800" dirty="0"/>
              <a:t>값이면 부모 태그의 </a:t>
            </a:r>
            <a:r>
              <a:rPr lang="en-US" altLang="ko-KR" sz="1800" dirty="0"/>
              <a:t>position</a:t>
            </a:r>
            <a:r>
              <a:rPr lang="ko-KR" altLang="en-US" sz="1800" dirty="0"/>
              <a:t>은 </a:t>
            </a:r>
            <a:r>
              <a:rPr lang="en-US" altLang="ko-KR" sz="1800" dirty="0"/>
              <a:t>static</a:t>
            </a:r>
            <a:r>
              <a:rPr lang="ko-KR" altLang="en-US" sz="1800" dirty="0"/>
              <a:t>이</a:t>
            </a:r>
            <a:endParaRPr lang="en-US" altLang="ko-KR" sz="1800" dirty="0"/>
          </a:p>
          <a:p>
            <a:pPr marL="411480" lvl="1" indent="0">
              <a:buNone/>
            </a:pPr>
            <a:r>
              <a:rPr lang="ko-KR" altLang="en-US" sz="1800" dirty="0"/>
              <a:t>아니어야 함</a:t>
            </a:r>
            <a:endParaRPr lang="en-US" altLang="ko-KR" sz="1800" dirty="0"/>
          </a:p>
          <a:p>
            <a:pPr lvl="1"/>
            <a:r>
              <a:rPr lang="en-US" altLang="ko-KR" sz="1800" dirty="0"/>
              <a:t>overflow :</a:t>
            </a:r>
            <a:r>
              <a:rPr lang="ko-KR" altLang="en-US" sz="1800" dirty="0"/>
              <a:t> </a:t>
            </a:r>
            <a:r>
              <a:rPr lang="en-US" altLang="ko-KR" sz="1800" dirty="0"/>
              <a:t>hidden</a:t>
            </a:r>
            <a:r>
              <a:rPr lang="ko-KR" altLang="en-US" sz="1800" dirty="0"/>
              <a:t>으로 설정</a:t>
            </a:r>
            <a:endParaRPr lang="en-US" altLang="ko-KR" sz="20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15" y="3284984"/>
            <a:ext cx="1791188" cy="34439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404885"/>
            <a:ext cx="2276793" cy="1276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787" y="5300624"/>
            <a:ext cx="2534004" cy="12670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1909376" y="3897385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4084958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3939112"/>
            <a:ext cx="1512168" cy="145846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4320641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8552" y="3886048"/>
            <a:ext cx="1353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부모 태그 높이 설정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227241" y="4556246"/>
            <a:ext cx="1463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hidden </a:t>
            </a:r>
            <a:r>
              <a:rPr lang="ko-KR" altLang="en-US" sz="1050" dirty="0" smtClean="0"/>
              <a:t>설정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128992" y="3669460"/>
            <a:ext cx="1524776" cy="4154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자손이 </a:t>
            </a:r>
            <a:r>
              <a:rPr lang="en-US" altLang="ko-KR" sz="1050" dirty="0" smtClean="0"/>
              <a:t>absolute</a:t>
            </a:r>
            <a:r>
              <a:rPr lang="ko-KR" altLang="en-US" sz="1050" dirty="0" smtClean="0"/>
              <a:t>라면 </a:t>
            </a:r>
            <a:endParaRPr lang="en-US" altLang="ko-KR" sz="1050" dirty="0" smtClean="0"/>
          </a:p>
          <a:p>
            <a:r>
              <a:rPr lang="ko-KR" altLang="en-US" sz="1050" dirty="0" smtClean="0"/>
              <a:t>부모 태그 </a:t>
            </a:r>
            <a:r>
              <a:rPr lang="en-US" altLang="ko-KR" sz="1050" dirty="0" smtClean="0"/>
              <a:t>position </a:t>
            </a:r>
            <a:r>
              <a:rPr lang="ko-KR" altLang="en-US" sz="1050" dirty="0" smtClean="0"/>
              <a:t>변경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994531" y="4144556"/>
            <a:ext cx="1524776" cy="4154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자손이 </a:t>
            </a:r>
            <a:r>
              <a:rPr lang="en-US" altLang="ko-KR" sz="1050" dirty="0" smtClean="0"/>
              <a:t>absolute</a:t>
            </a:r>
            <a:r>
              <a:rPr lang="ko-KR" altLang="en-US" sz="1050" dirty="0" smtClean="0"/>
              <a:t>라면 </a:t>
            </a:r>
            <a:endParaRPr lang="en-US" altLang="ko-KR" sz="1050" dirty="0" smtClean="0"/>
          </a:p>
          <a:p>
            <a:r>
              <a:rPr lang="ko-KR" altLang="en-US" sz="1050" dirty="0" smtClean="0"/>
              <a:t>부모 태그 </a:t>
            </a:r>
            <a:r>
              <a:rPr lang="en-US" altLang="ko-KR" sz="1050" dirty="0" smtClean="0"/>
              <a:t>position </a:t>
            </a:r>
            <a:r>
              <a:rPr lang="ko-KR" altLang="en-US" sz="1050" dirty="0" smtClean="0"/>
              <a:t>변경</a:t>
            </a:r>
            <a:endParaRPr lang="ko-KR" altLang="en-US" sz="1050" dirty="0"/>
          </a:p>
        </p:txBody>
      </p:sp>
      <p:cxnSp>
        <p:nvCxnSpPr>
          <p:cNvPr id="19" name="직선 화살표 연결선 18"/>
          <p:cNvCxnSpPr>
            <a:endCxn id="10" idx="1"/>
          </p:cNvCxnSpPr>
          <p:nvPr/>
        </p:nvCxnSpPr>
        <p:spPr>
          <a:xfrm>
            <a:off x="1642515" y="3939112"/>
            <a:ext cx="266861" cy="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1" idx="3"/>
          </p:cNvCxnSpPr>
          <p:nvPr/>
        </p:nvCxnSpPr>
        <p:spPr>
          <a:xfrm flipH="1" flipV="1">
            <a:off x="5778552" y="4197618"/>
            <a:ext cx="215979" cy="1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405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중앙 정렬 관련 </a:t>
            </a:r>
            <a:r>
              <a:rPr lang="ko-KR" altLang="en-US" sz="2000" dirty="0" smtClean="0"/>
              <a:t>공식</a:t>
            </a:r>
            <a:endParaRPr lang="en-US" altLang="ko-KR" sz="2000" dirty="0" smtClean="0"/>
          </a:p>
          <a:p>
            <a:pPr lvl="1"/>
            <a:r>
              <a:rPr lang="en-US" altLang="ko-KR" sz="1800" dirty="0"/>
              <a:t>w</a:t>
            </a:r>
            <a:r>
              <a:rPr lang="en-US" altLang="ko-KR" sz="1800" dirty="0" smtClean="0"/>
              <a:t>idth </a:t>
            </a:r>
            <a:r>
              <a:rPr lang="ko-KR" altLang="en-US" sz="1800" dirty="0" smtClean="0"/>
              <a:t>값 지정 후 </a:t>
            </a:r>
            <a:r>
              <a:rPr lang="en-US" altLang="ko-KR" sz="1800" dirty="0" smtClean="0"/>
              <a:t>margin : 0 auto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6192688" cy="3154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" y="2533305"/>
            <a:ext cx="2772162" cy="876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618718"/>
            <a:ext cx="254353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63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과거에는 글 안에 그림을 삽입하는 용도로 사용되었다면 지금은 </a:t>
            </a:r>
            <a:endParaRPr lang="en-US" altLang="ko-KR" sz="2000" dirty="0"/>
          </a:p>
          <a:p>
            <a:pPr marL="114300" indent="0">
              <a:buNone/>
            </a:pPr>
            <a:r>
              <a:rPr lang="ko-KR" altLang="en-US" sz="2000" dirty="0"/>
              <a:t>    화면의 레이아웃</a:t>
            </a:r>
            <a:r>
              <a:rPr lang="en-US" altLang="ko-KR" sz="2000" dirty="0"/>
              <a:t>(</a:t>
            </a:r>
            <a:r>
              <a:rPr lang="ko-KR" altLang="en-US" sz="2000" dirty="0"/>
              <a:t>수평 정렬</a:t>
            </a:r>
            <a:r>
              <a:rPr lang="en-US" altLang="ko-KR" sz="2000" dirty="0"/>
              <a:t>)</a:t>
            </a:r>
            <a:r>
              <a:rPr lang="ko-KR" altLang="en-US" sz="2000" dirty="0"/>
              <a:t>을 위하여 사용됨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4AA479-5369-4DDF-AEBE-B98F33FD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466432"/>
            <a:ext cx="4683717" cy="2185735"/>
          </a:xfrm>
          <a:prstGeom prst="rect">
            <a:avLst/>
          </a:prstGeom>
        </p:spPr>
      </p:pic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C74531D2-9087-47EA-999F-1E3A0140FBB7}"/>
              </a:ext>
            </a:extLst>
          </p:cNvPr>
          <p:cNvSpPr/>
          <p:nvPr/>
        </p:nvSpPr>
        <p:spPr>
          <a:xfrm rot="5400000">
            <a:off x="5725726" y="4216517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547271-1113-44F6-B3F6-E725BC97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5245797"/>
            <a:ext cx="3849276" cy="14581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E69E60-E1A9-4623-BE3F-9164832F8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70" y="2564904"/>
            <a:ext cx="1943371" cy="1267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5DD5E3-6D63-4578-8063-DAF45B624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2" y="4652167"/>
            <a:ext cx="1800476" cy="10860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CA64F9-CEA6-40CB-8F9C-F00A806A1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44" y="5779837"/>
            <a:ext cx="275310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3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642C0E-5745-40A3-8FCF-47500DD6B0C2}"/>
              </a:ext>
            </a:extLst>
          </p:cNvPr>
          <p:cNvSpPr/>
          <p:nvPr/>
        </p:nvSpPr>
        <p:spPr>
          <a:xfrm>
            <a:off x="899592" y="2198096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Header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106523-86B3-435E-90EC-D236111A0F33}"/>
              </a:ext>
            </a:extLst>
          </p:cNvPr>
          <p:cNvSpPr/>
          <p:nvPr/>
        </p:nvSpPr>
        <p:spPr>
          <a:xfrm>
            <a:off x="899592" y="2630144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Navigation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9FECE2-79C6-4661-A04C-1A78836DEDE4}"/>
              </a:ext>
            </a:extLst>
          </p:cNvPr>
          <p:cNvSpPr/>
          <p:nvPr/>
        </p:nvSpPr>
        <p:spPr>
          <a:xfrm>
            <a:off x="899592" y="3068960"/>
            <a:ext cx="5904656" cy="1433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Contents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4007D9-6C5A-40CE-897D-C787C84FB060}"/>
              </a:ext>
            </a:extLst>
          </p:cNvPr>
          <p:cNvSpPr/>
          <p:nvPr/>
        </p:nvSpPr>
        <p:spPr>
          <a:xfrm>
            <a:off x="855495" y="4645715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1C30F9-E12D-49F8-97C8-4BCF9A9321EC}"/>
              </a:ext>
            </a:extLst>
          </p:cNvPr>
          <p:cNvSpPr/>
          <p:nvPr/>
        </p:nvSpPr>
        <p:spPr>
          <a:xfrm>
            <a:off x="1227221" y="3628108"/>
            <a:ext cx="2643483" cy="832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Aside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0F6F7B-786D-4C4B-BFE5-B722E6B0583A}"/>
              </a:ext>
            </a:extLst>
          </p:cNvPr>
          <p:cNvSpPr/>
          <p:nvPr/>
        </p:nvSpPr>
        <p:spPr>
          <a:xfrm>
            <a:off x="4067944" y="3556100"/>
            <a:ext cx="2488087" cy="9049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Section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99E02A-BF91-4660-A1BB-4947F6AEE6EE}"/>
              </a:ext>
            </a:extLst>
          </p:cNvPr>
          <p:cNvSpPr/>
          <p:nvPr/>
        </p:nvSpPr>
        <p:spPr>
          <a:xfrm>
            <a:off x="876732" y="5097783"/>
            <a:ext cx="963361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F41206-4359-45C8-A5E0-86E922504CE9}"/>
              </a:ext>
            </a:extLst>
          </p:cNvPr>
          <p:cNvSpPr/>
          <p:nvPr/>
        </p:nvSpPr>
        <p:spPr>
          <a:xfrm>
            <a:off x="963148" y="5591894"/>
            <a:ext cx="252028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F03B1-0C40-4A66-93C6-1953B43ECBE2}"/>
              </a:ext>
            </a:extLst>
          </p:cNvPr>
          <p:cNvSpPr txBox="1"/>
          <p:nvPr/>
        </p:nvSpPr>
        <p:spPr>
          <a:xfrm>
            <a:off x="2103808" y="508849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가로부분들부터 먼저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0D7B1-318F-4ADE-BD74-D881248CC4D9}"/>
              </a:ext>
            </a:extLst>
          </p:cNvPr>
          <p:cNvSpPr txBox="1"/>
          <p:nvPr/>
        </p:nvSpPr>
        <p:spPr>
          <a:xfrm>
            <a:off x="1273821" y="5639616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가로 안에서 세로 부분들을 먼저 구상함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A7D1A-2D49-4EB8-BDAD-9A14BD92BBA4}"/>
              </a:ext>
            </a:extLst>
          </p:cNvPr>
          <p:cNvSpPr txBox="1"/>
          <p:nvPr/>
        </p:nvSpPr>
        <p:spPr>
          <a:xfrm>
            <a:off x="1273821" y="6181199"/>
            <a:ext cx="659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Header, Navigation, Contents, Footer</a:t>
            </a:r>
            <a:r>
              <a:rPr lang="ko-KR" altLang="en-US" dirty="0"/>
              <a:t>로 구상함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다음에 </a:t>
            </a:r>
            <a:r>
              <a:rPr lang="en-US" altLang="ko-KR" dirty="0"/>
              <a:t>Contents</a:t>
            </a:r>
            <a:r>
              <a:rPr lang="ko-KR" altLang="en-US" dirty="0"/>
              <a:t>를 </a:t>
            </a:r>
            <a:r>
              <a:rPr lang="en-US" altLang="ko-KR" dirty="0"/>
              <a:t>Aside, Section</a:t>
            </a:r>
            <a:r>
              <a:rPr lang="ko-KR" altLang="en-US" dirty="0"/>
              <a:t>으로 쪼개서 구상함</a:t>
            </a:r>
            <a:r>
              <a:rPr lang="en-US" altLang="ko-KR" dirty="0"/>
              <a:t>(</a:t>
            </a:r>
            <a:r>
              <a:rPr lang="ko-KR" altLang="en-US" dirty="0"/>
              <a:t>세로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592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1AB51-8C49-4EFB-B4EB-EF749B1C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1250"/>
            <a:ext cx="7630590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6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5227E3-5E0D-4136-912E-9E160359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2132856"/>
            <a:ext cx="772585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9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8A357A-6A7C-4953-994D-04ADE61C2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6084"/>
            <a:ext cx="3509581" cy="4264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FEAEC7-115A-479A-A861-6D3BFFF3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41" y="2329236"/>
            <a:ext cx="4195275" cy="39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5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스타일 속성 공부 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Visual Studio Code</a:t>
            </a:r>
            <a:r>
              <a:rPr lang="ko-KR" altLang="en-US" sz="1400" dirty="0"/>
              <a:t>의 자동 완성 기능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r>
              <a:rPr lang="en-US" altLang="ko-KR" sz="1400" dirty="0"/>
              <a:t>W3School (https://www.w3schools.com/css/default.asp)</a:t>
            </a:r>
            <a:endParaRPr lang="ko-KR" altLang="en-US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348049-220F-4905-A004-AA14988D8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30"/>
          <a:stretch/>
        </p:blipFill>
        <p:spPr bwMode="auto">
          <a:xfrm>
            <a:off x="827584" y="1947292"/>
            <a:ext cx="3829414" cy="176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E900F1F-4DE9-4FAE-BA45-12BE97993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64"/>
          <a:stretch/>
        </p:blipFill>
        <p:spPr bwMode="auto">
          <a:xfrm>
            <a:off x="899592" y="3978575"/>
            <a:ext cx="4778488" cy="233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881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</a:t>
            </a:r>
            <a:r>
              <a:rPr lang="en-US" altLang="ko-KR" sz="2400" dirty="0" err="1"/>
              <a:t>clear:both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footer </a:t>
            </a:r>
            <a:r>
              <a:rPr lang="ko-KR" altLang="en-US" sz="2000" dirty="0"/>
              <a:t>부분이 위로 올라가는 것을 방지해주는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aside</a:t>
            </a:r>
            <a:r>
              <a:rPr lang="ko-KR" altLang="en-US" sz="1800" dirty="0"/>
              <a:t>와 </a:t>
            </a:r>
            <a:r>
              <a:rPr lang="en-US" altLang="ko-KR" sz="1800" dirty="0"/>
              <a:t>section</a:t>
            </a:r>
            <a:r>
              <a:rPr lang="ko-KR" altLang="en-US" sz="1800" dirty="0"/>
              <a:t>을 </a:t>
            </a:r>
            <a:r>
              <a:rPr lang="en-US" altLang="ko-KR" sz="1800" dirty="0"/>
              <a:t>wrap</a:t>
            </a:r>
            <a:r>
              <a:rPr lang="ko-KR" altLang="en-US" sz="1800" dirty="0"/>
              <a:t>등으로 감싸지 않아도 됨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구버전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웹브라우저에서는</a:t>
            </a:r>
            <a:r>
              <a:rPr lang="ko-KR" altLang="en-US" sz="1800" dirty="0"/>
              <a:t> 지원이 안 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D19B8-C996-46A7-8850-5A28E645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645024"/>
            <a:ext cx="1819529" cy="1124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154083-F798-471C-BEBC-34321AB2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044865"/>
            <a:ext cx="3200847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4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</a:t>
            </a:r>
            <a:r>
              <a:rPr lang="ko-KR" altLang="en-US" sz="2400" dirty="0"/>
              <a:t>그림자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수동으로 설정하기 보다는 툴을 이용하여 설정</a:t>
            </a:r>
            <a:endParaRPr lang="en-US" altLang="ko-KR" sz="2000" dirty="0"/>
          </a:p>
          <a:p>
            <a:r>
              <a:rPr lang="en-US" altLang="ko-KR" sz="2000" dirty="0">
                <a:hlinkClick r:id="rId2"/>
              </a:rPr>
              <a:t>https://html-css-js.com/css/generator/text-shadow/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2F2A28-373F-43AF-AE8C-748FA771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08920"/>
            <a:ext cx="5302808" cy="33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63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1100" dirty="0" smtClean="0"/>
              <a:t>표준 레이아웃</a:t>
            </a:r>
            <a:endParaRPr lang="en-US" altLang="ko-KR" sz="1100" dirty="0" smtClean="0"/>
          </a:p>
          <a:p>
            <a:pPr lvl="1"/>
            <a:r>
              <a:rPr lang="en-US" altLang="ko-KR" sz="1050" dirty="0" err="1" smtClean="0"/>
              <a:t>Gnb</a:t>
            </a:r>
            <a:r>
              <a:rPr lang="en-US" altLang="ko-KR" sz="1050" dirty="0"/>
              <a:t> : Global Navigation </a:t>
            </a:r>
            <a:r>
              <a:rPr lang="en-US" altLang="ko-KR" sz="1050" dirty="0" smtClean="0"/>
              <a:t>Bar</a:t>
            </a:r>
          </a:p>
          <a:p>
            <a:pPr marL="411480" lvl="1" indent="0">
              <a:buNone/>
            </a:pPr>
            <a:r>
              <a:rPr lang="ko-KR" altLang="en-US" sz="1050" dirty="0"/>
              <a:t>사이트 전체에 동일하게 적용되는 최상위 전체 공통네비게이션</a:t>
            </a:r>
            <a:r>
              <a:rPr lang="en-US" altLang="ko-KR" sz="1050" dirty="0" smtClean="0"/>
              <a:t>. </a:t>
            </a:r>
          </a:p>
          <a:p>
            <a:pPr marL="411480" lvl="1" indent="0">
              <a:buNone/>
            </a:pPr>
            <a:r>
              <a:rPr lang="ko-KR" altLang="en-US" sz="1050" dirty="0" err="1" smtClean="0"/>
              <a:t>메인메뉴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대분류</a:t>
            </a:r>
            <a:r>
              <a:rPr lang="ko-KR" altLang="en-US" sz="1050" dirty="0"/>
              <a:t> 메뉴</a:t>
            </a:r>
            <a:r>
              <a:rPr lang="en-US" altLang="ko-KR" sz="1050" dirty="0"/>
              <a:t>, </a:t>
            </a:r>
            <a:r>
              <a:rPr lang="ko-KR" altLang="en-US" sz="1050" dirty="0"/>
              <a:t>전체 사이트에서 사용되는 </a:t>
            </a:r>
            <a:r>
              <a:rPr lang="ko-KR" altLang="en-US" sz="1050" dirty="0" err="1"/>
              <a:t>공통메뉴바</a:t>
            </a:r>
            <a:endParaRPr lang="en-US" altLang="ko-KR" sz="1050" dirty="0" smtClean="0"/>
          </a:p>
          <a:p>
            <a:pPr lvl="1"/>
            <a:r>
              <a:rPr lang="en-US" altLang="ko-KR" sz="1050" dirty="0" err="1" smtClean="0"/>
              <a:t>Lnb</a:t>
            </a:r>
            <a:r>
              <a:rPr lang="en-US" altLang="ko-KR" sz="1050" dirty="0"/>
              <a:t> : Local Navigation </a:t>
            </a:r>
            <a:r>
              <a:rPr lang="en-US" altLang="ko-KR" sz="1050" dirty="0" smtClean="0"/>
              <a:t>Bar</a:t>
            </a:r>
          </a:p>
          <a:p>
            <a:pPr marL="411480" lvl="1" indent="0">
              <a:buNone/>
            </a:pPr>
            <a:r>
              <a:rPr lang="en-US" altLang="ko-KR" sz="1050" dirty="0"/>
              <a:t>GNB </a:t>
            </a:r>
            <a:r>
              <a:rPr lang="ko-KR" altLang="en-US" sz="1050" dirty="0"/>
              <a:t>메뉴의 서브 메뉴형식으로 나오는 형태의 네비게이션</a:t>
            </a:r>
            <a:r>
              <a:rPr lang="en-US" altLang="ko-KR" sz="1050" dirty="0"/>
              <a:t>.</a:t>
            </a:r>
          </a:p>
          <a:p>
            <a:pPr marL="411480" lvl="1" indent="0">
              <a:buNone/>
            </a:pPr>
            <a:r>
              <a:rPr lang="ko-KR" altLang="en-US" sz="1050" dirty="0" err="1" smtClean="0"/>
              <a:t>서브메뉴</a:t>
            </a:r>
            <a:r>
              <a:rPr lang="en-US" altLang="ko-KR" sz="1050" dirty="0"/>
              <a:t>, </a:t>
            </a:r>
            <a:r>
              <a:rPr lang="ko-KR" altLang="en-US" sz="1050" dirty="0"/>
              <a:t>중분류 메뉴</a:t>
            </a:r>
            <a:r>
              <a:rPr lang="en-US" altLang="ko-KR" sz="1050" dirty="0"/>
              <a:t>, </a:t>
            </a:r>
            <a:r>
              <a:rPr lang="ko-KR" altLang="en-US" sz="1050" dirty="0"/>
              <a:t>각 </a:t>
            </a:r>
            <a:r>
              <a:rPr lang="ko-KR" altLang="en-US" sz="1050" dirty="0" err="1"/>
              <a:t>서브분류</a:t>
            </a:r>
            <a:r>
              <a:rPr lang="ko-KR" altLang="en-US" sz="1050" dirty="0"/>
              <a:t> 별 사용되는 특정 지역으로 가는 네비게이션 바</a:t>
            </a:r>
          </a:p>
          <a:p>
            <a:pPr lvl="1"/>
            <a:endParaRPr lang="ko-KR" altLang="en-US" sz="1050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138736"/>
            <a:ext cx="5904656" cy="1001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Header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0750" y="4221088"/>
            <a:ext cx="5904656" cy="182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Contents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06653" y="6194386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Footer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4717" y="4653137"/>
            <a:ext cx="2147164" cy="13462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Aside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85848" y="4663045"/>
            <a:ext cx="3525461" cy="13487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Section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429482" y="3138737"/>
            <a:ext cx="1725924" cy="4524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lnb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259632" y="3768623"/>
            <a:ext cx="1784848" cy="380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6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웹 폰트 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https://fonts.google.com</a:t>
            </a:r>
            <a:r>
              <a:rPr lang="en-US" altLang="ko-KR" sz="2000" dirty="0" smtClean="0">
                <a:hlinkClick r:id="rId2"/>
              </a:rPr>
              <a:t>/</a:t>
            </a:r>
            <a:r>
              <a:rPr lang="en-US" altLang="ko-KR" sz="2000" dirty="0" smtClean="0"/>
              <a:t> </a:t>
            </a:r>
          </a:p>
          <a:p>
            <a:r>
              <a:rPr lang="ko-KR" altLang="en-US" sz="2000" dirty="0" smtClean="0"/>
              <a:t>사이드 </a:t>
            </a:r>
            <a:r>
              <a:rPr lang="ko-KR" altLang="en-US" sz="2000" dirty="0" err="1" smtClean="0"/>
              <a:t>탭바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한 공간에서 여러 개의 내용 배치</a:t>
            </a:r>
            <a:r>
              <a:rPr lang="en-US" altLang="ko-KR" sz="2000" dirty="0" smtClean="0"/>
              <a:t> </a:t>
            </a:r>
          </a:p>
          <a:p>
            <a:pPr lvl="1"/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section.blog.naver.com/BlogHome.naver?directoryNo=17&amp;currentPage=1&amp;groupId=0</a:t>
            </a:r>
            <a:r>
              <a:rPr lang="en-US" altLang="ko-KR" sz="1800" dirty="0" smtClean="0"/>
              <a:t> 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29000"/>
            <a:ext cx="3933593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105" y="3720636"/>
            <a:ext cx="4178419" cy="12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2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실습 페이지</a:t>
            </a:r>
            <a:endParaRPr lang="en-US" altLang="ko-KR" sz="1800" dirty="0" smtClean="0"/>
          </a:p>
          <a:p>
            <a:pPr lvl="1"/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dongjoonleedj.github.io/TypeYourRepositoryName/Standard_Web_Page.html</a:t>
            </a:r>
            <a:r>
              <a:rPr lang="en-US" altLang="ko-KR" sz="1600" dirty="0" smtClean="0"/>
              <a:t> </a:t>
            </a:r>
          </a:p>
          <a:p>
            <a:pPr lvl="1"/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21528"/>
            <a:ext cx="4289259" cy="39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크기 단위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928BF-77F3-4514-BBE8-A72F1169E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94"/>
          <a:stretch/>
        </p:blipFill>
        <p:spPr>
          <a:xfrm>
            <a:off x="112063" y="2240868"/>
            <a:ext cx="2630862" cy="1348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D3F3D5-C158-4CF5-9306-35CE9D95F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1"/>
          <a:stretch/>
        </p:blipFill>
        <p:spPr>
          <a:xfrm>
            <a:off x="83188" y="3647368"/>
            <a:ext cx="2659737" cy="1219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A2222-0754-4470-97C3-BC1A74444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0"/>
          <a:stretch/>
        </p:blipFill>
        <p:spPr>
          <a:xfrm>
            <a:off x="112063" y="4942215"/>
            <a:ext cx="2630862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B1388-0A17-4FCE-8AA0-91651A148B09}"/>
              </a:ext>
            </a:extLst>
          </p:cNvPr>
          <p:cNvSpPr txBox="1"/>
          <p:nvPr/>
        </p:nvSpPr>
        <p:spPr>
          <a:xfrm>
            <a:off x="4788024" y="1585919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좌측의 코드를 구현한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오른쪽 화살표 6">
            <a:extLst>
              <a:ext uri="{FF2B5EF4-FFF2-40B4-BE49-F238E27FC236}">
                <a16:creationId xmlns:a16="http://schemas.microsoft.com/office/drawing/2014/main" id="{4AFE7D4B-2C4D-4907-A86B-16536FDB0C84}"/>
              </a:ext>
            </a:extLst>
          </p:cNvPr>
          <p:cNvSpPr/>
          <p:nvPr/>
        </p:nvSpPr>
        <p:spPr>
          <a:xfrm>
            <a:off x="2879812" y="2688902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3F87CB8-FFAB-4CFC-8F05-03A8677BC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8"/>
          <a:stretch/>
        </p:blipFill>
        <p:spPr bwMode="auto">
          <a:xfrm>
            <a:off x="3835512" y="2926869"/>
            <a:ext cx="4245284" cy="10481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28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색상 단위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3011092-F00A-4DEC-9AA3-D028A8372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005451"/>
              </p:ext>
            </p:extLst>
          </p:nvPr>
        </p:nvGraphicFramePr>
        <p:xfrm>
          <a:off x="251520" y="4365104"/>
          <a:ext cx="7984588" cy="2107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2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#000000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HEX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코드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rgb(red, green, blue)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rgba(red, green, blue,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RGBA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hsl(hue, saturation, lightness)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(hue, saturation, lightness,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457B1C36-2253-4DB2-BE38-D22E9FDA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609685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색상 단위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C596A3-9020-4F05-9A7F-ED492FC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5" y="2182547"/>
            <a:ext cx="4025355" cy="2233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DC114-D2BF-4778-B2CE-D24DA710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145068"/>
            <a:ext cx="3922609" cy="29069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704340-0AF9-4F58-9316-478B2499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781324"/>
            <a:ext cx="229584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7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url</a:t>
            </a:r>
            <a:r>
              <a:rPr lang="ko-KR" altLang="en-US" sz="2000" dirty="0"/>
              <a:t> 단위</a:t>
            </a:r>
            <a:endParaRPr lang="en-US" altLang="ko-KR" sz="2000" dirty="0"/>
          </a:p>
          <a:p>
            <a:pPr lvl="1"/>
            <a:r>
              <a:rPr lang="ko-KR" altLang="en-US" sz="1800" dirty="0"/>
              <a:t>로컬 이미지 혹은 특정 사이트에 있는 이미지를 표현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F298E3-34E7-490A-B1D3-2E7132EC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7" y="2814628"/>
            <a:ext cx="4989426" cy="1008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6C7687-7CFB-4604-A555-1B05EE53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78" y="2341110"/>
            <a:ext cx="2772162" cy="208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89B871-B6F1-4196-B5F0-0142F10DE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789382"/>
            <a:ext cx="4989426" cy="715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EF1CF9-B090-4CD2-997F-2CCB004A7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557" y="4789382"/>
            <a:ext cx="2955959" cy="19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가시 속성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7D25EF-0A38-45ED-A385-FC7D43FA5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" y="4437112"/>
            <a:ext cx="8075613" cy="226862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8A3D53-8498-4DAB-8D19-7C5C6A013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5"/>
          <a:stretch/>
        </p:blipFill>
        <p:spPr>
          <a:xfrm>
            <a:off x="85073" y="1978889"/>
            <a:ext cx="4191540" cy="193585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BAF3EEE-7518-41E3-87A0-1B8CC66614A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07524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display</a:t>
            </a:r>
          </a:p>
          <a:p>
            <a:pPr lvl="1"/>
            <a:endParaRPr lang="en-US" altLang="ko-K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3A417-5C1A-4F0C-BE1A-504933C94E80}"/>
              </a:ext>
            </a:extLst>
          </p:cNvPr>
          <p:cNvSpPr txBox="1"/>
          <p:nvPr/>
        </p:nvSpPr>
        <p:spPr>
          <a:xfrm>
            <a:off x="2771800" y="4069884"/>
            <a:ext cx="54615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none : </a:t>
            </a:r>
            <a:r>
              <a:rPr lang="ko-KR" altLang="en-US" sz="1800" dirty="0"/>
              <a:t>완전히 안 </a:t>
            </a:r>
            <a:r>
              <a:rPr lang="ko-KR" altLang="en-US" sz="1800" dirty="0" err="1"/>
              <a:t>지워짐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block : </a:t>
            </a:r>
            <a:r>
              <a:rPr lang="ko-KR" altLang="en-US" dirty="0"/>
              <a:t>한 줄 차지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inline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내용만큼만 차지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inline-block : inline</a:t>
            </a:r>
            <a:r>
              <a:rPr lang="ko-KR" altLang="en-US" dirty="0"/>
              <a:t>과 동일하나 위아래 여백 허용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792FBC-F04B-47A7-8272-194F3FB5C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6"/>
          <a:stretch/>
        </p:blipFill>
        <p:spPr>
          <a:xfrm>
            <a:off x="4355976" y="1916832"/>
            <a:ext cx="3456116" cy="20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3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박스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box-sizing</a:t>
            </a:r>
          </a:p>
          <a:p>
            <a:pPr lvl="1"/>
            <a:r>
              <a:rPr lang="en-US" altLang="ko-KR" sz="1800" dirty="0"/>
              <a:t>content-box : </a:t>
            </a:r>
            <a:r>
              <a:rPr lang="ko-KR" altLang="en-US" sz="1800" dirty="0"/>
              <a:t>기본값</a:t>
            </a:r>
            <a:r>
              <a:rPr lang="en-US" altLang="ko-KR" sz="1800" dirty="0"/>
              <a:t>, </a:t>
            </a:r>
            <a:r>
              <a:rPr lang="ko-KR" altLang="en-US" sz="1800" dirty="0"/>
              <a:t>사이즈 </a:t>
            </a:r>
            <a:r>
              <a:rPr lang="ko-KR" altLang="en-US" sz="1800" dirty="0" err="1"/>
              <a:t>지정시</a:t>
            </a:r>
            <a:endParaRPr lang="en-US" altLang="ko-KR" sz="1800" dirty="0"/>
          </a:p>
          <a:p>
            <a:pPr marL="411480" lvl="1" indent="0">
              <a:buNone/>
            </a:pPr>
            <a:r>
              <a:rPr lang="ko-KR" altLang="en-US" sz="1800" dirty="0"/>
              <a:t>가장 안쪽 부분에만 해당</a:t>
            </a:r>
            <a:endParaRPr lang="en-US" altLang="ko-KR" sz="1800" dirty="0"/>
          </a:p>
          <a:p>
            <a:pPr lvl="1"/>
            <a:r>
              <a:rPr lang="en-US" altLang="ko-KR" sz="1800" dirty="0"/>
              <a:t>Border-box : </a:t>
            </a:r>
            <a:r>
              <a:rPr lang="ko-KR" altLang="en-US" sz="1800" dirty="0"/>
              <a:t>사이즈 </a:t>
            </a:r>
            <a:r>
              <a:rPr lang="ko-KR" altLang="en-US" sz="1800" dirty="0" err="1"/>
              <a:t>지정시</a:t>
            </a:r>
            <a:r>
              <a:rPr lang="ko-KR" altLang="en-US" sz="1800" dirty="0"/>
              <a:t> </a:t>
            </a:r>
            <a:r>
              <a:rPr lang="en-US" altLang="ko-KR" sz="1800" dirty="0"/>
              <a:t>border</a:t>
            </a:r>
          </a:p>
          <a:p>
            <a:pPr marL="411480" lvl="1" indent="0">
              <a:buNone/>
            </a:pPr>
            <a:r>
              <a:rPr lang="ko-KR" altLang="en-US" sz="1800" dirty="0"/>
              <a:t>영역까지 포함하여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FB5B4-0DF5-4134-BD2B-3D98DDB9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32787"/>
            <a:ext cx="2520279" cy="1904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02D7EE-2052-4453-BFA0-37D9C8FA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95" y="3703795"/>
            <a:ext cx="2059417" cy="2720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F133F0-F1D0-4C46-AF56-4434F392B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060848"/>
            <a:ext cx="2981741" cy="2124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1F09EB-4B1E-4325-8125-7998D51F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065" y="4267032"/>
            <a:ext cx="3000794" cy="21815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67876A-CE8C-49C6-95EB-BF7BBB4C9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59" y="5295797"/>
            <a:ext cx="3002322" cy="156710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539552" y="3665572"/>
            <a:ext cx="2160240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400171-49F9-487F-BE1E-875214D3091C}"/>
              </a:ext>
            </a:extLst>
          </p:cNvPr>
          <p:cNvSpPr/>
          <p:nvPr/>
        </p:nvSpPr>
        <p:spPr>
          <a:xfrm>
            <a:off x="539552" y="4721036"/>
            <a:ext cx="2160240" cy="225319"/>
          </a:xfrm>
          <a:prstGeom prst="rect">
            <a:avLst/>
          </a:prstGeom>
          <a:noFill/>
          <a:ln w="28575">
            <a:solidFill>
              <a:srgbClr val="FFA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275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1791</TotalTime>
  <Words>765</Words>
  <Application>Microsoft Office PowerPoint</Application>
  <PresentationFormat>화면 슬라이드 쇼(4:3)</PresentationFormat>
  <Paragraphs>179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나눔고딕</vt:lpstr>
      <vt:lpstr>맑은 고딕</vt:lpstr>
      <vt:lpstr>Arial</vt:lpstr>
      <vt:lpstr>Calibri</vt:lpstr>
      <vt:lpstr>Cambria</vt:lpstr>
      <vt:lpstr>Consolas</vt:lpstr>
      <vt:lpstr>근접</vt:lpstr>
      <vt:lpstr>화면 구현 </vt:lpstr>
      <vt:lpstr>목차</vt:lpstr>
      <vt:lpstr>CSS3 스타일 속성 기본          스타일 속성 공부 자료</vt:lpstr>
      <vt:lpstr>CSS3 스타일 속성 기본          CSS3 단위</vt:lpstr>
      <vt:lpstr>CSS3 스타일 속성 기본          CSS3 단위</vt:lpstr>
      <vt:lpstr>CSS3 스타일 속성 기본          CSS3 단위</vt:lpstr>
      <vt:lpstr>CSS3 스타일 속성 기본          CSS3 단위</vt:lpstr>
      <vt:lpstr>CSS3 스타일 속성 기본          가시 속성</vt:lpstr>
      <vt:lpstr>CSS3 스타일 속성 기본          박스 속성</vt:lpstr>
      <vt:lpstr>CSS3 스타일 속성 기본          테두리 속성</vt:lpstr>
      <vt:lpstr>CSS3 스타일 속성 기본          배경 속성</vt:lpstr>
      <vt:lpstr>CSS3 스타일 속성 기본          배경 속성</vt:lpstr>
      <vt:lpstr>CSS3 스타일 속성 기본          폰트 속성</vt:lpstr>
      <vt:lpstr>CSS3 스타일 속성 기본          폰트 속성</vt:lpstr>
      <vt:lpstr>CSS3 스타일 속성 기본          폰트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clear:both</vt:lpstr>
      <vt:lpstr>CSS3 스타일 속성 기본         그림자 속성</vt:lpstr>
      <vt:lpstr>CSS3 선택자 및 스타일을 응용한 웹 표준 웹 페이지</vt:lpstr>
      <vt:lpstr>CSS3 선택자 및 스타일을 응용한 웹 표준 웹 페이지</vt:lpstr>
      <vt:lpstr>CSS3 선택자 및 스타일을 응용한 웹 표준 웹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구현 </dc:title>
  <dc:creator>KB</dc:creator>
  <cp:lastModifiedBy>KB</cp:lastModifiedBy>
  <cp:revision>626</cp:revision>
  <dcterms:created xsi:type="dcterms:W3CDTF">2020-12-09T05:16:10Z</dcterms:created>
  <dcterms:modified xsi:type="dcterms:W3CDTF">2021-09-29T01:39:18Z</dcterms:modified>
</cp:coreProperties>
</file>